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Roboto Bold" charset="1" panose="02000000000000000000"/>
      <p:regular r:id="rId17"/>
    </p:embeddedFont>
    <p:embeddedFont>
      <p:font typeface="League Spartan" charset="1" panose="00000800000000000000"/>
      <p:regular r:id="rId18"/>
    </p:embeddedFont>
    <p:embeddedFont>
      <p:font typeface="Poppins" charset="1" panose="00000500000000000000"/>
      <p:regular r:id="rId19"/>
    </p:embeddedFont>
    <p:embeddedFont>
      <p:font typeface="Roboto" charset="1" panose="02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jpeg" Type="http://schemas.openxmlformats.org/officeDocument/2006/relationships/image"/><Relationship Id="rId4" Target="../media/image25.jpeg" Type="http://schemas.openxmlformats.org/officeDocument/2006/relationships/image"/><Relationship Id="rId5" Target="../media/image26.jpe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9148" r="0" b="-914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17675" y="0"/>
            <a:ext cx="805519" cy="2673350"/>
            <a:chOff x="0" y="0"/>
            <a:chExt cx="212153" cy="704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2153" cy="704092"/>
            </a:xfrm>
            <a:custGeom>
              <a:avLst/>
              <a:gdLst/>
              <a:ahLst/>
              <a:cxnLst/>
              <a:rect r="r" b="b" t="t" l="l"/>
              <a:pathLst>
                <a:path h="704092" w="212153">
                  <a:moveTo>
                    <a:pt x="0" y="0"/>
                  </a:moveTo>
                  <a:lnTo>
                    <a:pt x="212153" y="0"/>
                  </a:lnTo>
                  <a:lnTo>
                    <a:pt x="212153" y="704092"/>
                  </a:lnTo>
                  <a:lnTo>
                    <a:pt x="0" y="704092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12153" cy="75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17675" y="7613650"/>
            <a:ext cx="805519" cy="2673350"/>
            <a:chOff x="0" y="0"/>
            <a:chExt cx="212153" cy="7040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2153" cy="704092"/>
            </a:xfrm>
            <a:custGeom>
              <a:avLst/>
              <a:gdLst/>
              <a:ahLst/>
              <a:cxnLst/>
              <a:rect r="r" b="b" t="t" l="l"/>
              <a:pathLst>
                <a:path h="704092" w="212153">
                  <a:moveTo>
                    <a:pt x="0" y="0"/>
                  </a:moveTo>
                  <a:lnTo>
                    <a:pt x="212153" y="0"/>
                  </a:lnTo>
                  <a:lnTo>
                    <a:pt x="212153" y="704092"/>
                  </a:lnTo>
                  <a:lnTo>
                    <a:pt x="0" y="704092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12153" cy="75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300200" y="3190875"/>
            <a:ext cx="2546350" cy="7410450"/>
            <a:chOff x="0" y="0"/>
            <a:chExt cx="670644" cy="19517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70644" cy="1951724"/>
            </a:xfrm>
            <a:custGeom>
              <a:avLst/>
              <a:gdLst/>
              <a:ahLst/>
              <a:cxnLst/>
              <a:rect r="r" b="b" t="t" l="l"/>
              <a:pathLst>
                <a:path h="1951724" w="670644">
                  <a:moveTo>
                    <a:pt x="155060" y="0"/>
                  </a:moveTo>
                  <a:lnTo>
                    <a:pt x="515583" y="0"/>
                  </a:lnTo>
                  <a:cubicBezTo>
                    <a:pt x="601221" y="0"/>
                    <a:pt x="670644" y="69423"/>
                    <a:pt x="670644" y="155060"/>
                  </a:cubicBezTo>
                  <a:lnTo>
                    <a:pt x="670644" y="1796663"/>
                  </a:lnTo>
                  <a:cubicBezTo>
                    <a:pt x="670644" y="1882301"/>
                    <a:pt x="601221" y="1951724"/>
                    <a:pt x="515583" y="1951724"/>
                  </a:cubicBezTo>
                  <a:lnTo>
                    <a:pt x="155060" y="1951724"/>
                  </a:lnTo>
                  <a:cubicBezTo>
                    <a:pt x="113936" y="1951724"/>
                    <a:pt x="74496" y="1935387"/>
                    <a:pt x="45416" y="1906307"/>
                  </a:cubicBezTo>
                  <a:cubicBezTo>
                    <a:pt x="16337" y="1877228"/>
                    <a:pt x="0" y="1837788"/>
                    <a:pt x="0" y="1796663"/>
                  </a:cubicBezTo>
                  <a:lnTo>
                    <a:pt x="0" y="155060"/>
                  </a:lnTo>
                  <a:cubicBezTo>
                    <a:pt x="0" y="69423"/>
                    <a:pt x="69423" y="0"/>
                    <a:pt x="155060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670644" cy="1999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717675" y="3238271"/>
            <a:ext cx="5118304" cy="98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8"/>
              </a:lnSpc>
              <a:spcBef>
                <a:spcPct val="0"/>
              </a:spcBef>
            </a:pPr>
            <a:r>
              <a:rPr lang="en-US" b="true" sz="5663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BASICS OF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17675" y="4102084"/>
            <a:ext cx="10236607" cy="1350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16"/>
              </a:lnSpc>
              <a:spcBef>
                <a:spcPct val="0"/>
              </a:spcBef>
            </a:pPr>
            <a:r>
              <a:rPr lang="en-US" sz="801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ELECTRONICS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17675" y="5376026"/>
            <a:ext cx="9204044" cy="1032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6"/>
              </a:lnSpc>
            </a:pPr>
            <a:r>
              <a:rPr lang="en-US" sz="295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Understanding the Fundamentals of Electronics</a:t>
            </a:r>
          </a:p>
          <a:p>
            <a:pPr algn="l">
              <a:lnSpc>
                <a:spcPts val="4136"/>
              </a:lnSpc>
              <a:spcBef>
                <a:spcPct val="0"/>
              </a:spcBef>
            </a:pPr>
            <a:r>
              <a:rPr lang="en-US" sz="295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 and components.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555779" y="1028700"/>
            <a:ext cx="6290771" cy="8453837"/>
            <a:chOff x="0" y="0"/>
            <a:chExt cx="3663950" cy="49237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"/>
              <a:stretch>
                <a:fillRect l="-17477" t="0" r="-17477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DC254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7259300" y="-2057400"/>
            <a:ext cx="3086100" cy="308610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9791700"/>
            <a:ext cx="6959600" cy="990600"/>
            <a:chOff x="0" y="0"/>
            <a:chExt cx="1832981" cy="2608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32981" cy="260899"/>
            </a:xfrm>
            <a:custGeom>
              <a:avLst/>
              <a:gdLst/>
              <a:ahLst/>
              <a:cxnLst/>
              <a:rect r="r" b="b" t="t" l="l"/>
              <a:pathLst>
                <a:path h="260899" w="1832981">
                  <a:moveTo>
                    <a:pt x="0" y="0"/>
                  </a:moveTo>
                  <a:lnTo>
                    <a:pt x="1832981" y="0"/>
                  </a:lnTo>
                  <a:lnTo>
                    <a:pt x="1832981" y="260899"/>
                  </a:lnTo>
                  <a:lnTo>
                    <a:pt x="0" y="260899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832981" cy="308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549900" y="-2353537"/>
            <a:ext cx="3086100" cy="308610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952500"/>
            <a:ext cx="3713163" cy="695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1"/>
              </a:lnSpc>
              <a:spcBef>
                <a:spcPct val="0"/>
              </a:spcBef>
            </a:pPr>
            <a:r>
              <a:rPr lang="en-US" sz="410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WHAT IS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1564413"/>
            <a:ext cx="6064250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ELECTRONICS?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3106541"/>
            <a:ext cx="8448502" cy="6018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6615" indent="-368307" lvl="1">
              <a:lnSpc>
                <a:spcPts val="4776"/>
              </a:lnSpc>
              <a:buFont typeface="Arial"/>
              <a:buChar char="•"/>
            </a:pPr>
            <a:r>
              <a:rPr lang="en-US" sz="3411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Electronics is the study and use of electrical circuits that involve active electrical components such as transistors, diodes, and integrated circuits.</a:t>
            </a:r>
          </a:p>
          <a:p>
            <a:pPr algn="l">
              <a:lnSpc>
                <a:spcPts val="4776"/>
              </a:lnSpc>
            </a:pPr>
          </a:p>
          <a:p>
            <a:pPr algn="l" marL="736615" indent="-368307" lvl="1">
              <a:lnSpc>
                <a:spcPts val="4776"/>
              </a:lnSpc>
              <a:buFont typeface="Arial"/>
              <a:buChar char="•"/>
            </a:pPr>
            <a:r>
              <a:rPr lang="en-US" sz="3411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Everyday Applications: Smartphones, computers, home appliances, and medical devices.</a:t>
            </a:r>
          </a:p>
          <a:p>
            <a:pPr algn="l">
              <a:lnSpc>
                <a:spcPts val="477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870950"/>
            <a:ext cx="3086100" cy="387350"/>
            <a:chOff x="0" y="0"/>
            <a:chExt cx="812800" cy="102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102018"/>
            </a:xfrm>
            <a:custGeom>
              <a:avLst/>
              <a:gdLst/>
              <a:ahLst/>
              <a:cxnLst/>
              <a:rect r="r" b="b" t="t" l="l"/>
              <a:pathLst>
                <a:path h="102018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02018"/>
                  </a:lnTo>
                  <a:lnTo>
                    <a:pt x="0" y="10201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149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780652" y="-978996"/>
            <a:ext cx="1054100" cy="3086100"/>
            <a:chOff x="0" y="0"/>
            <a:chExt cx="277623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7623" cy="812800"/>
            </a:xfrm>
            <a:custGeom>
              <a:avLst/>
              <a:gdLst/>
              <a:ahLst/>
              <a:cxnLst/>
              <a:rect r="r" b="b" t="t" l="l"/>
              <a:pathLst>
                <a:path h="812800" w="277623">
                  <a:moveTo>
                    <a:pt x="0" y="0"/>
                  </a:moveTo>
                  <a:lnTo>
                    <a:pt x="277623" y="0"/>
                  </a:lnTo>
                  <a:lnTo>
                    <a:pt x="2776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7762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2717522"/>
            <a:ext cx="9665215" cy="5885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279" indent="-327140" lvl="1">
              <a:lnSpc>
                <a:spcPts val="4242"/>
              </a:lnSpc>
              <a:buFont typeface="Arial"/>
              <a:buChar char="•"/>
            </a:pPr>
            <a:r>
              <a:rPr lang="en-US" sz="3030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Resistors: Control the flow of current</a:t>
            </a:r>
          </a:p>
          <a:p>
            <a:pPr algn="l">
              <a:lnSpc>
                <a:spcPts val="4242"/>
              </a:lnSpc>
            </a:pPr>
          </a:p>
          <a:p>
            <a:pPr algn="l" marL="654279" indent="-327140" lvl="1">
              <a:lnSpc>
                <a:spcPts val="4242"/>
              </a:lnSpc>
              <a:buFont typeface="Arial"/>
              <a:buChar char="•"/>
            </a:pPr>
            <a:r>
              <a:rPr lang="en-US" sz="3030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Capacitors: Store and release electrical energy</a:t>
            </a:r>
          </a:p>
          <a:p>
            <a:pPr algn="l">
              <a:lnSpc>
                <a:spcPts val="4242"/>
              </a:lnSpc>
            </a:pPr>
          </a:p>
          <a:p>
            <a:pPr algn="l" marL="654279" indent="-327140" lvl="1">
              <a:lnSpc>
                <a:spcPts val="4242"/>
              </a:lnSpc>
              <a:buFont typeface="Arial"/>
              <a:buChar char="•"/>
            </a:pPr>
            <a:r>
              <a:rPr lang="en-US" sz="3030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Inductors: Store energy in a magnetic field</a:t>
            </a:r>
          </a:p>
          <a:p>
            <a:pPr algn="l">
              <a:lnSpc>
                <a:spcPts val="4242"/>
              </a:lnSpc>
            </a:pPr>
          </a:p>
          <a:p>
            <a:pPr algn="l" marL="654279" indent="-327140" lvl="1">
              <a:lnSpc>
                <a:spcPts val="4242"/>
              </a:lnSpc>
              <a:buFont typeface="Arial"/>
              <a:buChar char="•"/>
            </a:pPr>
            <a:r>
              <a:rPr lang="en-US" sz="3030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Diodes: Allow current to flow in one direction</a:t>
            </a:r>
          </a:p>
          <a:p>
            <a:pPr algn="l">
              <a:lnSpc>
                <a:spcPts val="4242"/>
              </a:lnSpc>
            </a:pPr>
          </a:p>
          <a:p>
            <a:pPr algn="l" marL="654279" indent="-327140" lvl="1">
              <a:lnSpc>
                <a:spcPts val="4242"/>
              </a:lnSpc>
              <a:buFont typeface="Arial"/>
              <a:buChar char="•"/>
            </a:pPr>
            <a:r>
              <a:rPr lang="en-US" sz="3030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Transistors: Act as switches or amplifiers</a:t>
            </a:r>
          </a:p>
          <a:p>
            <a:pPr algn="l">
              <a:lnSpc>
                <a:spcPts val="4242"/>
              </a:lnSpc>
              <a:spcBef>
                <a:spcPct val="0"/>
              </a:spcBef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8780652" y="8176260"/>
            <a:ext cx="1054100" cy="3086100"/>
            <a:chOff x="0" y="0"/>
            <a:chExt cx="277623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7623" cy="812800"/>
            </a:xfrm>
            <a:custGeom>
              <a:avLst/>
              <a:gdLst/>
              <a:ahLst/>
              <a:cxnLst/>
              <a:rect r="r" b="b" t="t" l="l"/>
              <a:pathLst>
                <a:path h="812800" w="277623">
                  <a:moveTo>
                    <a:pt x="0" y="0"/>
                  </a:moveTo>
                  <a:lnTo>
                    <a:pt x="277623" y="0"/>
                  </a:lnTo>
                  <a:lnTo>
                    <a:pt x="2776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7762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458649" y="1550132"/>
            <a:ext cx="7053066" cy="7053066"/>
          </a:xfrm>
          <a:custGeom>
            <a:avLst/>
            <a:gdLst/>
            <a:ahLst/>
            <a:cxnLst/>
            <a:rect r="r" b="b" t="t" l="l"/>
            <a:pathLst>
              <a:path h="7053066" w="7053066">
                <a:moveTo>
                  <a:pt x="0" y="0"/>
                </a:moveTo>
                <a:lnTo>
                  <a:pt x="7053066" y="0"/>
                </a:lnTo>
                <a:lnTo>
                  <a:pt x="7053066" y="7053066"/>
                </a:lnTo>
                <a:lnTo>
                  <a:pt x="0" y="7053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61098" y="2001176"/>
            <a:ext cx="6248167" cy="6284647"/>
          </a:xfrm>
          <a:custGeom>
            <a:avLst/>
            <a:gdLst/>
            <a:ahLst/>
            <a:cxnLst/>
            <a:rect r="r" b="b" t="t" l="l"/>
            <a:pathLst>
              <a:path h="6284647" w="6248167">
                <a:moveTo>
                  <a:pt x="0" y="0"/>
                </a:moveTo>
                <a:lnTo>
                  <a:pt x="6248168" y="0"/>
                </a:lnTo>
                <a:lnTo>
                  <a:pt x="6248168" y="6284648"/>
                </a:lnTo>
                <a:lnTo>
                  <a:pt x="0" y="6284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486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952500"/>
            <a:ext cx="5209554" cy="1418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1"/>
              </a:lnSpc>
            </a:pPr>
            <a:r>
              <a:rPr lang="en-US" sz="410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BASIC ELECTRONICS</a:t>
            </a:r>
          </a:p>
          <a:p>
            <a:pPr algn="l">
              <a:lnSpc>
                <a:spcPts val="5751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1564413"/>
            <a:ext cx="6064250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COMPONENTS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3409950"/>
            <a:ext cx="11468100" cy="4356100"/>
            <a:chOff x="0" y="0"/>
            <a:chExt cx="3020405" cy="11472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20405" cy="1147286"/>
            </a:xfrm>
            <a:custGeom>
              <a:avLst/>
              <a:gdLst/>
              <a:ahLst/>
              <a:cxnLst/>
              <a:rect r="r" b="b" t="t" l="l"/>
              <a:pathLst>
                <a:path h="1147286" w="3020405">
                  <a:moveTo>
                    <a:pt x="0" y="0"/>
                  </a:moveTo>
                  <a:lnTo>
                    <a:pt x="3020405" y="0"/>
                  </a:lnTo>
                  <a:lnTo>
                    <a:pt x="3020405" y="1147286"/>
                  </a:lnTo>
                  <a:lnTo>
                    <a:pt x="0" y="1147286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020405" cy="1194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779534" y="2964848"/>
            <a:ext cx="5246370" cy="5246370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4460" y="124460"/>
              <a:ext cx="6101080" cy="6101080"/>
            </a:xfrm>
            <a:custGeom>
              <a:avLst/>
              <a:gdLst/>
              <a:ahLst/>
              <a:cxnLst/>
              <a:rect r="r" b="b" t="t" l="l"/>
              <a:pathLst>
                <a:path h="6101080" w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2"/>
              <a:stretch>
                <a:fillRect l="-9756" t="0" r="-9756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EDC25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196850" y="1028700"/>
            <a:ext cx="4514850" cy="714793"/>
            <a:chOff x="0" y="0"/>
            <a:chExt cx="1189096" cy="18825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89096" cy="188258"/>
            </a:xfrm>
            <a:custGeom>
              <a:avLst/>
              <a:gdLst/>
              <a:ahLst/>
              <a:cxnLst/>
              <a:rect r="r" b="b" t="t" l="l"/>
              <a:pathLst>
                <a:path h="188258" w="1189096">
                  <a:moveTo>
                    <a:pt x="0" y="0"/>
                  </a:moveTo>
                  <a:lnTo>
                    <a:pt x="1189096" y="0"/>
                  </a:lnTo>
                  <a:lnTo>
                    <a:pt x="1189096" y="188258"/>
                  </a:lnTo>
                  <a:lnTo>
                    <a:pt x="0" y="18825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189096" cy="2358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773756" y="1028700"/>
            <a:ext cx="800100" cy="714793"/>
            <a:chOff x="0" y="0"/>
            <a:chExt cx="210726" cy="18825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0726" cy="188258"/>
            </a:xfrm>
            <a:custGeom>
              <a:avLst/>
              <a:gdLst/>
              <a:ahLst/>
              <a:cxnLst/>
              <a:rect r="r" b="b" t="t" l="l"/>
              <a:pathLst>
                <a:path h="188258" w="210726">
                  <a:moveTo>
                    <a:pt x="0" y="0"/>
                  </a:moveTo>
                  <a:lnTo>
                    <a:pt x="210726" y="0"/>
                  </a:lnTo>
                  <a:lnTo>
                    <a:pt x="210726" y="188258"/>
                  </a:lnTo>
                  <a:lnTo>
                    <a:pt x="0" y="18825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10726" cy="2358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3636559"/>
            <a:ext cx="11468100" cy="4843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48751" indent="-424375" lvl="1">
              <a:lnSpc>
                <a:spcPts val="5503"/>
              </a:lnSpc>
              <a:buFont typeface="Arial"/>
              <a:buChar char="•"/>
            </a:pPr>
            <a:r>
              <a:rPr lang="en-US" sz="3931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Function: Limits electric current in a circuit</a:t>
            </a:r>
          </a:p>
          <a:p>
            <a:pPr algn="just">
              <a:lnSpc>
                <a:spcPts val="5503"/>
              </a:lnSpc>
            </a:pPr>
          </a:p>
          <a:p>
            <a:pPr algn="just" marL="848751" indent="-424375" lvl="1">
              <a:lnSpc>
                <a:spcPts val="5503"/>
              </a:lnSpc>
              <a:buFont typeface="Arial"/>
              <a:buChar char="•"/>
            </a:pPr>
            <a:r>
              <a:rPr lang="en-US" sz="3931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Unit: Ohms (Ω)</a:t>
            </a:r>
          </a:p>
          <a:p>
            <a:pPr algn="just">
              <a:lnSpc>
                <a:spcPts val="5503"/>
              </a:lnSpc>
            </a:pPr>
          </a:p>
          <a:p>
            <a:pPr algn="just" marL="848751" indent="-424375" lvl="1">
              <a:lnSpc>
                <a:spcPts val="5503"/>
              </a:lnSpc>
              <a:buFont typeface="Arial"/>
              <a:buChar char="•"/>
            </a:pPr>
            <a:r>
              <a:rPr lang="en-US" sz="3931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Types: Fixed, variable, thermistor</a:t>
            </a:r>
          </a:p>
          <a:p>
            <a:pPr algn="just">
              <a:lnSpc>
                <a:spcPts val="5503"/>
              </a:lnSpc>
            </a:pPr>
          </a:p>
          <a:p>
            <a:pPr algn="just">
              <a:lnSpc>
                <a:spcPts val="5503"/>
              </a:lnSpc>
              <a:spcBef>
                <a:spcPct val="0"/>
              </a:spcBef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740673" y="342089"/>
            <a:ext cx="6038861" cy="2254289"/>
          </a:xfrm>
          <a:custGeom>
            <a:avLst/>
            <a:gdLst/>
            <a:ahLst/>
            <a:cxnLst/>
            <a:rect r="r" b="b" t="t" l="l"/>
            <a:pathLst>
              <a:path h="2254289" w="6038861">
                <a:moveTo>
                  <a:pt x="0" y="0"/>
                </a:moveTo>
                <a:lnTo>
                  <a:pt x="6038861" y="0"/>
                </a:lnTo>
                <a:lnTo>
                  <a:pt x="6038861" y="2254289"/>
                </a:lnTo>
                <a:lnTo>
                  <a:pt x="0" y="2254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1928475" y="923925"/>
            <a:ext cx="5330825" cy="985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RESISTORS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870950"/>
            <a:ext cx="3086100" cy="387350"/>
            <a:chOff x="0" y="0"/>
            <a:chExt cx="812800" cy="102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102018"/>
            </a:xfrm>
            <a:custGeom>
              <a:avLst/>
              <a:gdLst/>
              <a:ahLst/>
              <a:cxnLst/>
              <a:rect r="r" b="b" t="t" l="l"/>
              <a:pathLst>
                <a:path h="102018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02018"/>
                  </a:lnTo>
                  <a:lnTo>
                    <a:pt x="0" y="10201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149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858500" y="5143500"/>
            <a:ext cx="8610600" cy="861060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487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291058" y="1028700"/>
            <a:ext cx="7968242" cy="8229600"/>
            <a:chOff x="0" y="0"/>
            <a:chExt cx="6350000" cy="65582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"/>
              <a:stretch>
                <a:fillRect l="-18906" t="0" r="-18906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DC254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4293162" y="7662925"/>
            <a:ext cx="4587908" cy="2199007"/>
          </a:xfrm>
          <a:custGeom>
            <a:avLst/>
            <a:gdLst/>
            <a:ahLst/>
            <a:cxnLst/>
            <a:rect r="r" b="b" t="t" l="l"/>
            <a:pathLst>
              <a:path h="2199007" w="4587908">
                <a:moveTo>
                  <a:pt x="0" y="0"/>
                </a:moveTo>
                <a:lnTo>
                  <a:pt x="4587908" y="0"/>
                </a:lnTo>
                <a:lnTo>
                  <a:pt x="4587908" y="2199007"/>
                </a:lnTo>
                <a:lnTo>
                  <a:pt x="0" y="2199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417" r="0" b="-8417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1287667"/>
            <a:ext cx="5330825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CAPACITORS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770" y="3093855"/>
            <a:ext cx="8115300" cy="528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4867" indent="-407433" lvl="1">
              <a:lnSpc>
                <a:spcPts val="5283"/>
              </a:lnSpc>
              <a:buFont typeface="Arial"/>
              <a:buChar char="•"/>
            </a:pPr>
            <a:r>
              <a:rPr lang="en-US" sz="377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Function: Store and discharge electrical energy</a:t>
            </a:r>
          </a:p>
          <a:p>
            <a:pPr algn="l">
              <a:lnSpc>
                <a:spcPts val="5283"/>
              </a:lnSpc>
            </a:pPr>
          </a:p>
          <a:p>
            <a:pPr algn="l" marL="814867" indent="-407433" lvl="1">
              <a:lnSpc>
                <a:spcPts val="5283"/>
              </a:lnSpc>
              <a:buFont typeface="Arial"/>
              <a:buChar char="•"/>
            </a:pPr>
            <a:r>
              <a:rPr lang="en-US" sz="377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Unit: Farads (F)</a:t>
            </a:r>
          </a:p>
          <a:p>
            <a:pPr algn="l">
              <a:lnSpc>
                <a:spcPts val="5283"/>
              </a:lnSpc>
            </a:pPr>
          </a:p>
          <a:p>
            <a:pPr algn="l" marL="814867" indent="-407433" lvl="1">
              <a:lnSpc>
                <a:spcPts val="5283"/>
              </a:lnSpc>
              <a:buFont typeface="Arial"/>
              <a:buChar char="•"/>
            </a:pPr>
            <a:r>
              <a:rPr lang="en-US" sz="377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Types: Electrolytic, ceramic, film</a:t>
            </a:r>
          </a:p>
          <a:p>
            <a:pPr algn="l">
              <a:lnSpc>
                <a:spcPts val="528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04019" y="9866473"/>
            <a:ext cx="6578600" cy="641350"/>
            <a:chOff x="0" y="0"/>
            <a:chExt cx="1732635" cy="1689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32635" cy="168915"/>
            </a:xfrm>
            <a:custGeom>
              <a:avLst/>
              <a:gdLst/>
              <a:ahLst/>
              <a:cxnLst/>
              <a:rect r="r" b="b" t="t" l="l"/>
              <a:pathLst>
                <a:path h="168915" w="1732635">
                  <a:moveTo>
                    <a:pt x="0" y="0"/>
                  </a:moveTo>
                  <a:lnTo>
                    <a:pt x="1732635" y="0"/>
                  </a:lnTo>
                  <a:lnTo>
                    <a:pt x="1732635" y="168915"/>
                  </a:lnTo>
                  <a:lnTo>
                    <a:pt x="0" y="168915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732635" cy="2165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666208" y="2137750"/>
            <a:ext cx="11268659" cy="6463566"/>
            <a:chOff x="0" y="0"/>
            <a:chExt cx="7981950" cy="4578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93908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2"/>
              <a:stretch>
                <a:fillRect l="0" t="-29892" r="0" b="-29892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134921" y="-320675"/>
            <a:ext cx="6578600" cy="641350"/>
            <a:chOff x="0" y="0"/>
            <a:chExt cx="1732635" cy="1689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32635" cy="168915"/>
            </a:xfrm>
            <a:custGeom>
              <a:avLst/>
              <a:gdLst/>
              <a:ahLst/>
              <a:cxnLst/>
              <a:rect r="r" b="b" t="t" l="l"/>
              <a:pathLst>
                <a:path h="168915" w="1732635">
                  <a:moveTo>
                    <a:pt x="0" y="0"/>
                  </a:moveTo>
                  <a:lnTo>
                    <a:pt x="1732635" y="0"/>
                  </a:lnTo>
                  <a:lnTo>
                    <a:pt x="1732635" y="168915"/>
                  </a:lnTo>
                  <a:lnTo>
                    <a:pt x="0" y="168915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732635" cy="2165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16760688" y="1103414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064394" y="486778"/>
            <a:ext cx="4147221" cy="1417754"/>
          </a:xfrm>
          <a:custGeom>
            <a:avLst/>
            <a:gdLst/>
            <a:ahLst/>
            <a:cxnLst/>
            <a:rect r="r" b="b" t="t" l="l"/>
            <a:pathLst>
              <a:path h="1417754" w="4147221">
                <a:moveTo>
                  <a:pt x="0" y="0"/>
                </a:moveTo>
                <a:lnTo>
                  <a:pt x="4147222" y="0"/>
                </a:lnTo>
                <a:lnTo>
                  <a:pt x="4147222" y="1417755"/>
                </a:lnTo>
                <a:lnTo>
                  <a:pt x="0" y="14177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1482" r="0" b="-24777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28700" y="923925"/>
            <a:ext cx="5330825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INDUCTORS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8845" y="2745821"/>
            <a:ext cx="6366076" cy="6101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33036" indent="-416518" lvl="1">
              <a:lnSpc>
                <a:spcPts val="5401"/>
              </a:lnSpc>
              <a:buFont typeface="Arial"/>
              <a:buChar char="•"/>
            </a:pPr>
            <a:r>
              <a:rPr lang="en-US" sz="3858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Function: Store energy in a magnetic field</a:t>
            </a:r>
          </a:p>
          <a:p>
            <a:pPr algn="l">
              <a:lnSpc>
                <a:spcPts val="5401"/>
              </a:lnSpc>
            </a:pPr>
          </a:p>
          <a:p>
            <a:pPr algn="l" marL="833036" indent="-416518" lvl="1">
              <a:lnSpc>
                <a:spcPts val="5401"/>
              </a:lnSpc>
              <a:buFont typeface="Arial"/>
              <a:buChar char="•"/>
            </a:pPr>
            <a:r>
              <a:rPr lang="en-US" sz="3858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Unit: Henry (H)</a:t>
            </a:r>
          </a:p>
          <a:p>
            <a:pPr algn="l">
              <a:lnSpc>
                <a:spcPts val="5401"/>
              </a:lnSpc>
            </a:pPr>
          </a:p>
          <a:p>
            <a:pPr algn="l" marL="833036" indent="-416518" lvl="1">
              <a:lnSpc>
                <a:spcPts val="5401"/>
              </a:lnSpc>
              <a:buFont typeface="Arial"/>
              <a:buChar char="•"/>
            </a:pPr>
            <a:r>
              <a:rPr lang="en-US" sz="3858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Used in: Filters, transformers, tuning circuits</a:t>
            </a:r>
          </a:p>
          <a:p>
            <a:pPr algn="l">
              <a:lnSpc>
                <a:spcPts val="540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1296067"/>
            <a:ext cx="5786392" cy="7962233"/>
            <a:chOff x="0" y="0"/>
            <a:chExt cx="1854200" cy="25514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" y="41910"/>
              <a:ext cx="1849120" cy="2509520"/>
            </a:xfrm>
            <a:custGeom>
              <a:avLst/>
              <a:gdLst/>
              <a:ahLst/>
              <a:cxnLst/>
              <a:rect r="r" b="b" t="t" l="l"/>
              <a:pathLst>
                <a:path h="2509520" w="1849120">
                  <a:moveTo>
                    <a:pt x="1849120" y="2509520"/>
                  </a:moveTo>
                  <a:lnTo>
                    <a:pt x="27940" y="2509520"/>
                  </a:lnTo>
                  <a:lnTo>
                    <a:pt x="0" y="2467610"/>
                  </a:lnTo>
                  <a:lnTo>
                    <a:pt x="27940" y="0"/>
                  </a:lnTo>
                  <a:lnTo>
                    <a:pt x="1849120" y="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9050" y="15240"/>
              <a:ext cx="1823720" cy="2526030"/>
            </a:xfrm>
            <a:custGeom>
              <a:avLst/>
              <a:gdLst/>
              <a:ahLst/>
              <a:cxnLst/>
              <a:rect r="r" b="b" t="t" l="l"/>
              <a:pathLst>
                <a:path h="2526030" w="1823720">
                  <a:moveTo>
                    <a:pt x="1823720" y="2526030"/>
                  </a:moveTo>
                  <a:lnTo>
                    <a:pt x="27940" y="2526030"/>
                  </a:lnTo>
                  <a:lnTo>
                    <a:pt x="0" y="2482850"/>
                  </a:lnTo>
                  <a:lnTo>
                    <a:pt x="27940" y="16510"/>
                  </a:lnTo>
                  <a:lnTo>
                    <a:pt x="1800860" y="0"/>
                  </a:lnTo>
                  <a:lnTo>
                    <a:pt x="1823720" y="4191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1180" cy="2509520"/>
            </a:xfrm>
            <a:custGeom>
              <a:avLst/>
              <a:gdLst/>
              <a:ahLst/>
              <a:cxnLst/>
              <a:rect r="r" b="b" t="t" l="l"/>
              <a:pathLst>
                <a:path h="2509520" w="1821180">
                  <a:moveTo>
                    <a:pt x="0" y="0"/>
                  </a:moveTo>
                  <a:lnTo>
                    <a:pt x="1821180" y="0"/>
                  </a:lnTo>
                  <a:lnTo>
                    <a:pt x="1821180" y="2509520"/>
                  </a:lnTo>
                  <a:lnTo>
                    <a:pt x="0" y="250952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23190" y="52070"/>
              <a:ext cx="1642110" cy="2405380"/>
            </a:xfrm>
            <a:custGeom>
              <a:avLst/>
              <a:gdLst/>
              <a:ahLst/>
              <a:cxnLst/>
              <a:rect r="r" b="b" t="t" l="l"/>
              <a:pathLst>
                <a:path h="2405380" w="1642110">
                  <a:moveTo>
                    <a:pt x="0" y="0"/>
                  </a:moveTo>
                  <a:lnTo>
                    <a:pt x="1642110" y="0"/>
                  </a:lnTo>
                  <a:lnTo>
                    <a:pt x="1642110" y="2405380"/>
                  </a:lnTo>
                  <a:lnTo>
                    <a:pt x="0" y="2405380"/>
                  </a:lnTo>
                  <a:close/>
                </a:path>
              </a:pathLst>
            </a:custGeom>
            <a:blipFill>
              <a:blip r:embed="rId2"/>
              <a:stretch>
                <a:fillRect l="-49271" t="0" r="-49271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8100" y="0"/>
              <a:ext cx="24130" cy="2509520"/>
            </a:xfrm>
            <a:custGeom>
              <a:avLst/>
              <a:gdLst/>
              <a:ahLst/>
              <a:cxnLst/>
              <a:rect r="r" b="b" t="t" l="l"/>
              <a:pathLst>
                <a:path h="2509520" w="24130">
                  <a:moveTo>
                    <a:pt x="0" y="0"/>
                  </a:moveTo>
                  <a:lnTo>
                    <a:pt x="24130" y="0"/>
                  </a:lnTo>
                  <a:lnTo>
                    <a:pt x="24130" y="2509520"/>
                  </a:lnTo>
                  <a:lnTo>
                    <a:pt x="0" y="2509520"/>
                  </a:lnTo>
                  <a:close/>
                </a:path>
              </a:pathLst>
            </a:custGeom>
            <a:solidFill>
              <a:srgbClr val="DBDBDB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-5400000">
            <a:off x="7238001" y="4908664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2"/>
                </a:lnTo>
                <a:lnTo>
                  <a:pt x="0" y="4696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942508" y="147014"/>
            <a:ext cx="4752577" cy="2245348"/>
          </a:xfrm>
          <a:custGeom>
            <a:avLst/>
            <a:gdLst/>
            <a:ahLst/>
            <a:cxnLst/>
            <a:rect r="r" b="b" t="t" l="l"/>
            <a:pathLst>
              <a:path h="2245348" w="4752577">
                <a:moveTo>
                  <a:pt x="0" y="0"/>
                </a:moveTo>
                <a:lnTo>
                  <a:pt x="4752577" y="0"/>
                </a:lnTo>
                <a:lnTo>
                  <a:pt x="4752577" y="2245348"/>
                </a:lnTo>
                <a:lnTo>
                  <a:pt x="0" y="2245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057" t="0" r="-418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636314" y="923925"/>
            <a:ext cx="6622986" cy="2001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05"/>
              </a:lnSpc>
            </a:pPr>
            <a:r>
              <a:rPr lang="en-US" sz="578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DIODES</a:t>
            </a:r>
          </a:p>
          <a:p>
            <a:pPr algn="r">
              <a:lnSpc>
                <a:spcPts val="8105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2038825"/>
            <a:ext cx="7979969" cy="7219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75587" indent="-487793" lvl="1">
              <a:lnSpc>
                <a:spcPts val="6326"/>
              </a:lnSpc>
              <a:buFont typeface="Arial"/>
              <a:buChar char="•"/>
            </a:pPr>
            <a:r>
              <a:rPr lang="en-US" sz="4518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Function: Allow current to flow in only one direction</a:t>
            </a:r>
          </a:p>
          <a:p>
            <a:pPr algn="just">
              <a:lnSpc>
                <a:spcPts val="6326"/>
              </a:lnSpc>
            </a:pPr>
          </a:p>
          <a:p>
            <a:pPr algn="just" marL="975587" indent="-487793" lvl="1">
              <a:lnSpc>
                <a:spcPts val="6326"/>
              </a:lnSpc>
              <a:buFont typeface="Arial"/>
              <a:buChar char="•"/>
            </a:pPr>
            <a:r>
              <a:rPr lang="en-US" sz="4518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Types: Rectifier, Zener, Light Emitting Diodes (LEDs)</a:t>
            </a:r>
          </a:p>
          <a:p>
            <a:pPr algn="just">
              <a:lnSpc>
                <a:spcPts val="6326"/>
              </a:lnSpc>
            </a:pPr>
          </a:p>
          <a:p>
            <a:pPr algn="just">
              <a:lnSpc>
                <a:spcPts val="632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32845" y="2743196"/>
            <a:ext cx="450850" cy="4356100"/>
            <a:chOff x="0" y="0"/>
            <a:chExt cx="118742" cy="11472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8742" cy="1147286"/>
            </a:xfrm>
            <a:custGeom>
              <a:avLst/>
              <a:gdLst/>
              <a:ahLst/>
              <a:cxnLst/>
              <a:rect r="r" b="b" t="t" l="l"/>
              <a:pathLst>
                <a:path h="1147286" w="118742">
                  <a:moveTo>
                    <a:pt x="0" y="0"/>
                  </a:moveTo>
                  <a:lnTo>
                    <a:pt x="118742" y="0"/>
                  </a:lnTo>
                  <a:lnTo>
                    <a:pt x="118742" y="1147286"/>
                  </a:lnTo>
                  <a:lnTo>
                    <a:pt x="0" y="1147286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18742" cy="1194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32726" y="1028700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5" y="0"/>
                </a:lnTo>
                <a:lnTo>
                  <a:pt x="1878685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52997" y="8991099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2"/>
                </a:lnTo>
                <a:lnTo>
                  <a:pt x="0" y="4696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72068" y="2185464"/>
            <a:ext cx="6447977" cy="6060149"/>
          </a:xfrm>
          <a:custGeom>
            <a:avLst/>
            <a:gdLst/>
            <a:ahLst/>
            <a:cxnLst/>
            <a:rect r="r" b="b" t="t" l="l"/>
            <a:pathLst>
              <a:path h="6060149" w="6447977">
                <a:moveTo>
                  <a:pt x="0" y="0"/>
                </a:moveTo>
                <a:lnTo>
                  <a:pt x="6447977" y="0"/>
                </a:lnTo>
                <a:lnTo>
                  <a:pt x="6447977" y="6060149"/>
                </a:lnTo>
                <a:lnTo>
                  <a:pt x="0" y="6060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739" t="0" r="-168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72068" y="2003366"/>
            <a:ext cx="6447977" cy="6447977"/>
          </a:xfrm>
          <a:custGeom>
            <a:avLst/>
            <a:gdLst/>
            <a:ahLst/>
            <a:cxnLst/>
            <a:rect r="r" b="b" t="t" l="l"/>
            <a:pathLst>
              <a:path h="6447977" w="6447977">
                <a:moveTo>
                  <a:pt x="0" y="0"/>
                </a:moveTo>
                <a:lnTo>
                  <a:pt x="6447977" y="0"/>
                </a:lnTo>
                <a:lnTo>
                  <a:pt x="6447977" y="6447977"/>
                </a:lnTo>
                <a:lnTo>
                  <a:pt x="0" y="64479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297691" y="339445"/>
            <a:ext cx="2843713" cy="2843713"/>
          </a:xfrm>
          <a:custGeom>
            <a:avLst/>
            <a:gdLst/>
            <a:ahLst/>
            <a:cxnLst/>
            <a:rect r="r" b="b" t="t" l="l"/>
            <a:pathLst>
              <a:path h="2843713" w="2843713">
                <a:moveTo>
                  <a:pt x="0" y="0"/>
                </a:moveTo>
                <a:lnTo>
                  <a:pt x="2843713" y="0"/>
                </a:lnTo>
                <a:lnTo>
                  <a:pt x="2843713" y="2843713"/>
                </a:lnTo>
                <a:lnTo>
                  <a:pt x="0" y="2843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719050" y="1168286"/>
            <a:ext cx="4845595" cy="1574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TRANSISTORS</a:t>
            </a:r>
          </a:p>
          <a:p>
            <a:pPr algn="l">
              <a:lnSpc>
                <a:spcPts val="63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1243052" y="2385017"/>
            <a:ext cx="6321593" cy="6606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602" indent="-370801" lvl="1">
              <a:lnSpc>
                <a:spcPts val="4808"/>
              </a:lnSpc>
              <a:buFont typeface="Arial"/>
              <a:buChar char="•"/>
            </a:pPr>
            <a:r>
              <a:rPr lang="en-US" sz="343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Function: Work as amplifiers and switches</a:t>
            </a:r>
          </a:p>
          <a:p>
            <a:pPr algn="l">
              <a:lnSpc>
                <a:spcPts val="4808"/>
              </a:lnSpc>
            </a:pPr>
          </a:p>
          <a:p>
            <a:pPr algn="l" marL="741602" indent="-370801" lvl="1">
              <a:lnSpc>
                <a:spcPts val="4808"/>
              </a:lnSpc>
              <a:buFont typeface="Arial"/>
              <a:buChar char="•"/>
            </a:pPr>
            <a:r>
              <a:rPr lang="en-US" sz="343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Types: Bipolar Junction Transistor (BJT), Field Effect Transistor (FET)</a:t>
            </a:r>
          </a:p>
          <a:p>
            <a:pPr algn="l">
              <a:lnSpc>
                <a:spcPts val="4808"/>
              </a:lnSpc>
            </a:pPr>
          </a:p>
          <a:p>
            <a:pPr algn="l" marL="741602" indent="-370801" lvl="1">
              <a:lnSpc>
                <a:spcPts val="4808"/>
              </a:lnSpc>
              <a:buFont typeface="Arial"/>
              <a:buChar char="•"/>
            </a:pPr>
            <a:r>
              <a:rPr lang="en-US" sz="343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Used in: Microprocessors, amplifiers, switching circuits</a:t>
            </a:r>
          </a:p>
          <a:p>
            <a:pPr algn="l">
              <a:lnSpc>
                <a:spcPts val="480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900483" y="2666878"/>
            <a:ext cx="3107292" cy="3106938"/>
            <a:chOff x="0" y="0"/>
            <a:chExt cx="6350013" cy="63492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95250" y="-95136"/>
              <a:ext cx="6540525" cy="6539573"/>
            </a:xfrm>
            <a:custGeom>
              <a:avLst/>
              <a:gdLst/>
              <a:ahLst/>
              <a:cxnLst/>
              <a:rect r="r" b="b" t="t" l="l"/>
              <a:pathLst>
                <a:path h="6539573" w="6540525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>
              <a:blip r:embed="rId2"/>
              <a:stretch>
                <a:fillRect l="-14698" t="0" r="-14698" b="0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7378975" y="2740829"/>
            <a:ext cx="3033333" cy="3032987"/>
            <a:chOff x="0" y="0"/>
            <a:chExt cx="6350013" cy="63492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95250" y="-95136"/>
              <a:ext cx="6540525" cy="6539573"/>
            </a:xfrm>
            <a:custGeom>
              <a:avLst/>
              <a:gdLst/>
              <a:ahLst/>
              <a:cxnLst/>
              <a:rect r="r" b="b" t="t" l="l"/>
              <a:pathLst>
                <a:path h="6539573" w="6540525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>
              <a:blip r:embed="rId3"/>
              <a:stretch>
                <a:fillRect l="-16745" t="0" r="-16745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2751428" y="2634491"/>
            <a:ext cx="3139683" cy="3139325"/>
            <a:chOff x="0" y="0"/>
            <a:chExt cx="6350013" cy="63492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95250" y="-95136"/>
              <a:ext cx="6540525" cy="6539573"/>
            </a:xfrm>
            <a:custGeom>
              <a:avLst/>
              <a:gdLst/>
              <a:ahLst/>
              <a:cxnLst/>
              <a:rect r="r" b="b" t="t" l="l"/>
              <a:pathLst>
                <a:path h="6539573" w="6540525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>
              <a:blip r:embed="rId4"/>
              <a:stretch>
                <a:fillRect l="-11626" t="0" r="-11626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452997" y="8991099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2"/>
                </a:lnTo>
                <a:lnTo>
                  <a:pt x="0" y="4696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5285674" y="456208"/>
            <a:ext cx="7721165" cy="2817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25"/>
              </a:lnSpc>
            </a:pPr>
            <a:r>
              <a:rPr lang="en-US" sz="537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INTEGRATED CIRCUITS (ICS)</a:t>
            </a:r>
          </a:p>
          <a:p>
            <a:pPr algn="ctr">
              <a:lnSpc>
                <a:spcPts val="7525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043982" y="6253689"/>
            <a:ext cx="13646150" cy="4585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8906" indent="-349453" lvl="1">
              <a:lnSpc>
                <a:spcPts val="4532"/>
              </a:lnSpc>
              <a:buFont typeface="Arial"/>
              <a:buChar char="•"/>
            </a:pPr>
            <a:r>
              <a:rPr lang="en-US" sz="3237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Definition: A combination of multiple electronic components in a single package</a:t>
            </a:r>
          </a:p>
          <a:p>
            <a:pPr algn="l" marL="698906" indent="-349453" lvl="1">
              <a:lnSpc>
                <a:spcPts val="4532"/>
              </a:lnSpc>
              <a:buFont typeface="Arial"/>
              <a:buChar char="•"/>
            </a:pPr>
          </a:p>
          <a:p>
            <a:pPr algn="l" marL="698906" indent="-349453" lvl="1">
              <a:lnSpc>
                <a:spcPts val="4532"/>
              </a:lnSpc>
              <a:buFont typeface="Arial"/>
              <a:buChar char="•"/>
            </a:pPr>
            <a:r>
              <a:rPr lang="en-US" sz="3237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Applications: Computers, mobile phones, appliances</a:t>
            </a:r>
          </a:p>
          <a:p>
            <a:pPr algn="l" marL="698906" indent="-349453" lvl="1">
              <a:lnSpc>
                <a:spcPts val="4532"/>
              </a:lnSpc>
              <a:buFont typeface="Arial"/>
              <a:buChar char="•"/>
            </a:pPr>
          </a:p>
          <a:p>
            <a:pPr algn="l" marL="698906" indent="-349453" lvl="1">
              <a:lnSpc>
                <a:spcPts val="4532"/>
              </a:lnSpc>
              <a:buFont typeface="Arial"/>
              <a:buChar char="•"/>
            </a:pPr>
            <a:r>
              <a:rPr lang="en-US" sz="3237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Types: Analog ICs, Digital ICs</a:t>
            </a:r>
          </a:p>
          <a:p>
            <a:pPr algn="l">
              <a:lnSpc>
                <a:spcPts val="4532"/>
              </a:lnSpc>
            </a:pPr>
          </a:p>
          <a:p>
            <a:pPr algn="l">
              <a:lnSpc>
                <a:spcPts val="4532"/>
              </a:lnSpc>
              <a:spcBef>
                <a:spcPct val="0"/>
              </a:spcBef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8613775" y="1602969"/>
            <a:ext cx="4179794" cy="3540531"/>
            <a:chOff x="0" y="0"/>
            <a:chExt cx="2374900" cy="2011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540" y="-2540"/>
              <a:ext cx="2377441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1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13766" t="0" r="-13766" b="0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3079506" y="5360008"/>
            <a:ext cx="4179794" cy="3540531"/>
            <a:chOff x="0" y="0"/>
            <a:chExt cx="2374900" cy="2011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2540" y="-2540"/>
              <a:ext cx="2377441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1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3"/>
              <a:stretch>
                <a:fillRect l="-6445" t="0" r="-6445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3079506" y="1678713"/>
            <a:ext cx="4179794" cy="3540531"/>
            <a:chOff x="0" y="0"/>
            <a:chExt cx="2374900" cy="20116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2540" y="-2540"/>
              <a:ext cx="2377441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1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4"/>
              <a:stretch>
                <a:fillRect l="0" t="-4581" r="0" b="-4581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8613775" y="5360008"/>
            <a:ext cx="4179794" cy="3540531"/>
            <a:chOff x="0" y="0"/>
            <a:chExt cx="2374900" cy="20116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2540" y="-2540"/>
              <a:ext cx="2377441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1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5"/>
              <a:stretch>
                <a:fillRect l="-25499" t="0" r="-2549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8665704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2"/>
                </a:lnTo>
                <a:lnTo>
                  <a:pt x="0" y="469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5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933450"/>
            <a:ext cx="7000456" cy="1544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03"/>
              </a:lnSpc>
              <a:spcBef>
                <a:spcPct val="0"/>
              </a:spcBef>
            </a:pPr>
            <a:r>
              <a:rPr lang="en-US" sz="44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POWER SUPPLY BASICS</a:t>
            </a:r>
          </a:p>
          <a:p>
            <a:pPr algn="l">
              <a:lnSpc>
                <a:spcPts val="6203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732064" y="2729525"/>
            <a:ext cx="6530887" cy="5101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6541" indent="-393270" lvl="1">
              <a:lnSpc>
                <a:spcPts val="5100"/>
              </a:lnSpc>
              <a:buFont typeface="Arial"/>
              <a:buChar char="•"/>
            </a:pPr>
            <a:r>
              <a:rPr lang="en-US" sz="364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Function: Converts electrical energy to usable form</a:t>
            </a:r>
          </a:p>
          <a:p>
            <a:pPr algn="l">
              <a:lnSpc>
                <a:spcPts val="5100"/>
              </a:lnSpc>
            </a:pPr>
          </a:p>
          <a:p>
            <a:pPr algn="l">
              <a:lnSpc>
                <a:spcPts val="5100"/>
              </a:lnSpc>
            </a:pPr>
          </a:p>
          <a:p>
            <a:pPr algn="l" marL="786541" indent="-393270" lvl="1">
              <a:lnSpc>
                <a:spcPts val="5100"/>
              </a:lnSpc>
              <a:buFont typeface="Arial"/>
              <a:buChar char="•"/>
            </a:pPr>
            <a:r>
              <a:rPr lang="en-US" sz="364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Types: AC-DC Adapters, Batteries, Solar Power</a:t>
            </a:r>
          </a:p>
          <a:p>
            <a:pPr algn="l">
              <a:lnSpc>
                <a:spcPts val="51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948017" y="4112598"/>
            <a:ext cx="4688690" cy="15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53"/>
              </a:lnSpc>
              <a:spcBef>
                <a:spcPct val="0"/>
              </a:spcBef>
            </a:pPr>
            <a:r>
              <a:rPr lang="en-US" sz="8824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YOU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4143416" y="4357236"/>
            <a:ext cx="8563261" cy="1356653"/>
            <a:chOff x="0" y="0"/>
            <a:chExt cx="11417682" cy="180887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171450"/>
              <a:ext cx="7272528" cy="19554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2353"/>
                </a:lnSpc>
                <a:spcBef>
                  <a:spcPct val="0"/>
                </a:spcBef>
              </a:pPr>
              <a:r>
                <a:rPr lang="en-US" sz="882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THANK</a:t>
              </a:r>
            </a:p>
          </p:txBody>
        </p:sp>
        <p:sp>
          <p:nvSpPr>
            <p:cNvPr name="AutoShape 5" id="5"/>
            <p:cNvSpPr/>
            <p:nvPr/>
          </p:nvSpPr>
          <p:spPr>
            <a:xfrm rot="0">
              <a:off x="1406695" y="1758071"/>
              <a:ext cx="10010987" cy="0"/>
            </a:xfrm>
            <a:prstGeom prst="line">
              <a:avLst/>
            </a:prstGeom>
            <a:ln cap="flat" w="508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-495300" y="0"/>
            <a:ext cx="1028700" cy="4235516"/>
            <a:chOff x="0" y="0"/>
            <a:chExt cx="270933" cy="11155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0933" cy="1115527"/>
            </a:xfrm>
            <a:custGeom>
              <a:avLst/>
              <a:gdLst/>
              <a:ahLst/>
              <a:cxnLst/>
              <a:rect r="r" b="b" t="t" l="l"/>
              <a:pathLst>
                <a:path h="1115527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1115527"/>
                  </a:lnTo>
                  <a:lnTo>
                    <a:pt x="0" y="1115527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70933" cy="1163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-495300" y="4664983"/>
            <a:ext cx="1028700" cy="1048907"/>
            <a:chOff x="0" y="0"/>
            <a:chExt cx="270933" cy="2762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0933" cy="276255"/>
            </a:xfrm>
            <a:custGeom>
              <a:avLst/>
              <a:gdLst/>
              <a:ahLst/>
              <a:cxnLst/>
              <a:rect r="r" b="b" t="t" l="l"/>
              <a:pathLst>
                <a:path h="276255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6255"/>
                  </a:lnTo>
                  <a:lnTo>
                    <a:pt x="0" y="276255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70933" cy="3238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17754349" y="6051484"/>
            <a:ext cx="1028700" cy="4235516"/>
            <a:chOff x="0" y="0"/>
            <a:chExt cx="270933" cy="11155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0933" cy="1115527"/>
            </a:xfrm>
            <a:custGeom>
              <a:avLst/>
              <a:gdLst/>
              <a:ahLst/>
              <a:cxnLst/>
              <a:rect r="r" b="b" t="t" l="l"/>
              <a:pathLst>
                <a:path h="1115527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1115527"/>
                  </a:lnTo>
                  <a:lnTo>
                    <a:pt x="0" y="1115527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70933" cy="1163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-10800000">
            <a:off x="17754349" y="4573111"/>
            <a:ext cx="1028700" cy="1048907"/>
            <a:chOff x="0" y="0"/>
            <a:chExt cx="270933" cy="27625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0933" cy="276255"/>
            </a:xfrm>
            <a:custGeom>
              <a:avLst/>
              <a:gdLst/>
              <a:ahLst/>
              <a:cxnLst/>
              <a:rect r="r" b="b" t="t" l="l"/>
              <a:pathLst>
                <a:path h="276255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6255"/>
                  </a:lnTo>
                  <a:lnTo>
                    <a:pt x="0" y="276255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270933" cy="3238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380614" y="1028700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DAGihD8FxiE</dc:identifier>
  <dcterms:modified xsi:type="dcterms:W3CDTF">2011-08-01T06:04:30Z</dcterms:modified>
  <cp:revision>1</cp:revision>
  <dc:title>Yellow &amp; white company business presentation</dc:title>
</cp:coreProperties>
</file>